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cRI1azyxo&amp;list=PLUxEYB-WNxyNhKpG1WZxe6-SChLZt9IKO&amp;index=5&amp;t=40s" TargetMode="External"/><Relationship Id="rId2" Type="http://schemas.openxmlformats.org/officeDocument/2006/relationships/hyperlink" Target="https://www.youtube.com/watch?v=Z07-v1o9GD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1" y="0"/>
            <a:ext cx="8676222" cy="3200400"/>
          </a:xfrm>
        </p:spPr>
        <p:txBody>
          <a:bodyPr/>
          <a:lstStyle/>
          <a:p>
            <a:r>
              <a:rPr lang="nl-NL" dirty="0"/>
              <a:t>Bloedglucosespiegel meten en insuline </a:t>
            </a:r>
            <a:r>
              <a:rPr lang="nl-NL" dirty="0" smtClean="0"/>
              <a:t>injecteren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24" y="3810001"/>
            <a:ext cx="4395597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700889"/>
              </p:ext>
            </p:extLst>
          </p:nvPr>
        </p:nvGraphicFramePr>
        <p:xfrm>
          <a:off x="806823" y="1398494"/>
          <a:ext cx="10757647" cy="4168588"/>
        </p:xfrm>
        <a:graphic>
          <a:graphicData uri="http://schemas.openxmlformats.org/drawingml/2006/table">
            <a:tbl>
              <a:tblPr/>
              <a:tblGrid>
                <a:gridCol w="4730080">
                  <a:extLst>
                    <a:ext uri="{9D8B030D-6E8A-4147-A177-3AD203B41FA5}">
                      <a16:colId xmlns:a16="http://schemas.microsoft.com/office/drawing/2014/main" val="773198063"/>
                    </a:ext>
                  </a:extLst>
                </a:gridCol>
                <a:gridCol w="6027567">
                  <a:extLst>
                    <a:ext uri="{9D8B030D-6E8A-4147-A177-3AD203B41FA5}">
                      <a16:colId xmlns:a16="http://schemas.microsoft.com/office/drawing/2014/main" val="1310349757"/>
                    </a:ext>
                  </a:extLst>
                </a:gridCol>
              </a:tblGrid>
              <a:tr h="849750">
                <a:tc>
                  <a:txBody>
                    <a:bodyPr/>
                    <a:lstStyle/>
                    <a:p>
                      <a:pPr fontAlgn="t"/>
                      <a:r>
                        <a:rPr lang="nl-NL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Complicaties tijdens de handeling</a:t>
                      </a:r>
                      <a:endParaRPr lang="nl-NL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Handelwijze</a:t>
                      </a:r>
                      <a:endParaRPr lang="nl-NL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69067"/>
                  </a:ext>
                </a:extLst>
              </a:tr>
              <a:tr h="1234544">
                <a:tc>
                  <a:txBody>
                    <a:bodyPr/>
                    <a:lstStyle/>
                    <a:p>
                      <a:pPr fontAlgn="t"/>
                      <a:r>
                        <a:rPr lang="nl-NL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 vormt zich geen mooie bloeddruppel.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Zorg dat de vinger van de cliënt warm en droog is. Prik zo nodig opnieuw in een andere vinger.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69112"/>
                  </a:ext>
                </a:extLst>
              </a:tr>
              <a:tr h="849750">
                <a:tc>
                  <a:txBody>
                    <a:bodyPr/>
                    <a:lstStyle/>
                    <a:p>
                      <a:pPr fontAlgn="t"/>
                      <a:r>
                        <a:rPr lang="nl-NL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meter gaat niet aan.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Controleer de batterij, probeer opnieuw.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55053"/>
                  </a:ext>
                </a:extLst>
              </a:tr>
              <a:tr h="1234544">
                <a:tc>
                  <a:txBody>
                    <a:bodyPr/>
                    <a:lstStyle/>
                    <a:p>
                      <a:pPr fontAlgn="t"/>
                      <a:r>
                        <a:rPr lang="nl-NL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meter geeft geen bloedglucosewaarde aan.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Voer de test opnieuw uit.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3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demonstratie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576" y="2181766"/>
            <a:ext cx="4738221" cy="34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562100"/>
            <a:ext cx="9905998" cy="3124201"/>
          </a:xfrm>
        </p:spPr>
        <p:txBody>
          <a:bodyPr/>
          <a:lstStyle/>
          <a:p>
            <a:r>
              <a:rPr lang="nl-NL" dirty="0" smtClean="0"/>
              <a:t>Maak duo’s en neem de materialen die je nodig hebt.</a:t>
            </a:r>
          </a:p>
          <a:p>
            <a:r>
              <a:rPr lang="nl-NL" dirty="0" smtClean="0"/>
              <a:t>Zoek de observatie lijst op </a:t>
            </a:r>
            <a:r>
              <a:rPr lang="nl-NL" dirty="0" err="1" smtClean="0"/>
              <a:t>Vilans</a:t>
            </a:r>
            <a:r>
              <a:rPr lang="nl-NL" dirty="0" smtClean="0"/>
              <a:t> en ga aan de slag.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1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3836" y="106303"/>
            <a:ext cx="9905998" cy="1905000"/>
          </a:xfrm>
        </p:spPr>
        <p:txBody>
          <a:bodyPr/>
          <a:lstStyle/>
          <a:p>
            <a:r>
              <a:rPr lang="nl-NL" dirty="0" smtClean="0"/>
              <a:t>Waardes noteren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6" y="2514600"/>
            <a:ext cx="3029975" cy="3029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16" y="1997856"/>
            <a:ext cx="8020612" cy="35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307" y="0"/>
            <a:ext cx="11161059" cy="1905000"/>
          </a:xfrm>
        </p:spPr>
        <p:txBody>
          <a:bodyPr/>
          <a:lstStyle/>
          <a:p>
            <a:r>
              <a:rPr lang="nl-NL" dirty="0" smtClean="0"/>
              <a:t>Aandachtspunten t.a.v. bloedglucose bepalen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574" y="1904999"/>
            <a:ext cx="11458964" cy="4788877"/>
          </a:xfrm>
        </p:spPr>
        <p:txBody>
          <a:bodyPr/>
          <a:lstStyle/>
          <a:p>
            <a:r>
              <a:rPr lang="nl-NL" dirty="0"/>
              <a:t>bij </a:t>
            </a:r>
            <a:r>
              <a:rPr lang="nl-NL" b="1" dirty="0"/>
              <a:t>HIGH – LOW </a:t>
            </a:r>
            <a:r>
              <a:rPr lang="nl-NL" dirty="0"/>
              <a:t>op meter….nagaan of alles klopt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schone handen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wanneer laatste gegeten</a:t>
            </a:r>
          </a:p>
          <a:p>
            <a:pPr marL="0" indent="0">
              <a:buNone/>
            </a:pPr>
            <a:r>
              <a:rPr lang="nl-NL" dirty="0" smtClean="0"/>
              <a:t> - </a:t>
            </a:r>
            <a:r>
              <a:rPr lang="nl-NL" dirty="0"/>
              <a:t>nogmaals meten</a:t>
            </a:r>
          </a:p>
          <a:p>
            <a:r>
              <a:rPr lang="nl-NL" dirty="0"/>
              <a:t>Blijven waardes </a:t>
            </a:r>
            <a:r>
              <a:rPr lang="nl-NL" b="1" dirty="0"/>
              <a:t>HIGH-LOW</a:t>
            </a:r>
            <a:r>
              <a:rPr lang="nl-NL" dirty="0"/>
              <a:t> dan altijd arts </a:t>
            </a:r>
            <a:r>
              <a:rPr lang="nl-NL" dirty="0" smtClean="0"/>
              <a:t>waarschuwen</a:t>
            </a:r>
          </a:p>
          <a:p>
            <a:endParaRPr lang="nl-NL" dirty="0"/>
          </a:p>
          <a:p>
            <a:r>
              <a:rPr lang="nl-NL" dirty="0" smtClean="0"/>
              <a:t>Eerste druppel bloed wegvegen, tenzij ZV zelf handeling uitvoert</a:t>
            </a:r>
          </a:p>
          <a:p>
            <a:r>
              <a:rPr lang="nl-NL" dirty="0" smtClean="0"/>
              <a:t>Vinger niet stuwen!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39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te doen bij HYPO en geen reactie van ZV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075329"/>
            <a:ext cx="9905998" cy="312420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/>
              <a:t>gewone inname KH is niet meer mogelijk</a:t>
            </a:r>
          </a:p>
          <a:p>
            <a:r>
              <a:rPr lang="nl-NL" dirty="0"/>
              <a:t> </a:t>
            </a:r>
            <a:r>
              <a:rPr lang="nl-NL" dirty="0" smtClean="0"/>
              <a:t> </a:t>
            </a:r>
            <a:r>
              <a:rPr lang="nl-NL" dirty="0"/>
              <a:t>112 bellen</a:t>
            </a:r>
          </a:p>
          <a:p>
            <a:r>
              <a:rPr lang="nl-NL" dirty="0"/>
              <a:t>   </a:t>
            </a:r>
            <a:r>
              <a:rPr lang="nl-NL" dirty="0" smtClean="0"/>
              <a:t>glucagon </a:t>
            </a:r>
            <a:r>
              <a:rPr lang="nl-NL" dirty="0"/>
              <a:t>injecteren (indien aanwezig)</a:t>
            </a:r>
          </a:p>
          <a:p>
            <a:pPr marL="0" indent="0">
              <a:buNone/>
            </a:pPr>
            <a:r>
              <a:rPr lang="nl-NL" dirty="0" smtClean="0"/>
              <a:t>   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79" y="4232476"/>
            <a:ext cx="4883403" cy="19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Insuline therapie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284" y="2514600"/>
            <a:ext cx="7280255" cy="28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-268941"/>
            <a:ext cx="9905998" cy="1905000"/>
          </a:xfrm>
        </p:spPr>
        <p:txBody>
          <a:bodyPr/>
          <a:lstStyle/>
          <a:p>
            <a:r>
              <a:rPr lang="nl-NL" dirty="0" smtClean="0"/>
              <a:t>Meest voorkomende insuline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5476" y="820615"/>
            <a:ext cx="11746523" cy="6166339"/>
          </a:xfrm>
        </p:spPr>
        <p:txBody>
          <a:bodyPr>
            <a:normAutofit/>
          </a:bodyPr>
          <a:lstStyle/>
          <a:p>
            <a:r>
              <a:rPr lang="nl-NL" dirty="0" smtClean="0"/>
              <a:t> </a:t>
            </a:r>
            <a:r>
              <a:rPr lang="nl-NL" dirty="0"/>
              <a:t>kortwerkend (altijd in combi met een maaltijd)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</a:t>
            </a:r>
            <a:r>
              <a:rPr lang="nl-NL" dirty="0" err="1"/>
              <a:t>novorapid</a:t>
            </a:r>
            <a:r>
              <a:rPr lang="nl-NL" dirty="0"/>
              <a:t>                                       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</a:t>
            </a:r>
            <a:r>
              <a:rPr lang="nl-NL" dirty="0" err="1" smtClean="0"/>
              <a:t>apidra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langwerkend </a:t>
            </a:r>
            <a:r>
              <a:rPr lang="nl-NL" dirty="0"/>
              <a:t>(1x </a:t>
            </a:r>
            <a:r>
              <a:rPr lang="nl-NL" dirty="0" err="1"/>
              <a:t>dgs</a:t>
            </a:r>
            <a:r>
              <a:rPr lang="nl-NL" dirty="0"/>
              <a:t>, vast tijdstip)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</a:t>
            </a:r>
            <a:r>
              <a:rPr lang="nl-NL" dirty="0" err="1"/>
              <a:t>levimir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</a:t>
            </a:r>
            <a:r>
              <a:rPr lang="nl-NL" dirty="0" err="1"/>
              <a:t>lantus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/>
              <a:t>tresiba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</a:t>
            </a:r>
            <a:r>
              <a:rPr lang="nl-NL" dirty="0" err="1" smtClean="0"/>
              <a:t>toujeo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mix-insuline </a:t>
            </a:r>
            <a:r>
              <a:rPr lang="nl-NL" dirty="0"/>
              <a:t>( bij ontbijt en bij avondeten )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/>
              <a:t>novomix</a:t>
            </a:r>
            <a:r>
              <a:rPr lang="nl-NL" dirty="0"/>
              <a:t> 30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168" y="1152317"/>
            <a:ext cx="2691465" cy="13457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168" y="3309179"/>
            <a:ext cx="2752228" cy="13517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168" y="5725120"/>
            <a:ext cx="3361556" cy="37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pennen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040250"/>
            <a:ext cx="10567041" cy="4817750"/>
          </a:xfrm>
        </p:spPr>
        <p:txBody>
          <a:bodyPr/>
          <a:lstStyle/>
          <a:p>
            <a:r>
              <a:rPr lang="nl-NL" dirty="0" smtClean="0"/>
              <a:t>Navulbare pennen</a:t>
            </a:r>
          </a:p>
          <a:p>
            <a:pPr marL="0" indent="0">
              <a:buNone/>
            </a:pPr>
            <a:r>
              <a:rPr lang="nl-NL" dirty="0" err="1" smtClean="0"/>
              <a:t>Novopen</a:t>
            </a:r>
            <a:r>
              <a:rPr lang="nl-NL" dirty="0" smtClean="0"/>
              <a:t> 5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Wegwerp pennen</a:t>
            </a:r>
          </a:p>
          <a:p>
            <a:pPr marL="0" indent="0">
              <a:buNone/>
            </a:pPr>
            <a:r>
              <a:rPr lang="nl-NL" dirty="0" err="1" smtClean="0"/>
              <a:t>FlexpenSolostart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040" y="609600"/>
            <a:ext cx="4291956" cy="26519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49" y="3754633"/>
            <a:ext cx="4962574" cy="9205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42" y="5168253"/>
            <a:ext cx="495038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882" y="2178424"/>
            <a:ext cx="10509529" cy="4287569"/>
          </a:xfrm>
        </p:spPr>
        <p:txBody>
          <a:bodyPr>
            <a:normAutofit/>
          </a:bodyPr>
          <a:lstStyle/>
          <a:p>
            <a:r>
              <a:rPr lang="nl-NL" dirty="0" smtClean="0"/>
              <a:t>normaal </a:t>
            </a:r>
            <a:r>
              <a:rPr lang="nl-NL" dirty="0"/>
              <a:t>5 mm naald</a:t>
            </a:r>
          </a:p>
          <a:p>
            <a:r>
              <a:rPr lang="nl-NL" dirty="0" smtClean="0"/>
              <a:t>bij </a:t>
            </a:r>
            <a:r>
              <a:rPr lang="nl-NL" dirty="0"/>
              <a:t>erg magere mensen 4 mm naald</a:t>
            </a:r>
          </a:p>
          <a:p>
            <a:r>
              <a:rPr lang="nl-NL" dirty="0" smtClean="0"/>
              <a:t>bij </a:t>
            </a:r>
            <a:r>
              <a:rPr lang="nl-NL" dirty="0"/>
              <a:t>obesitas lengte van naald aanpassen tot max 8mm</a:t>
            </a:r>
          </a:p>
          <a:p>
            <a:endParaRPr lang="nl-NL" dirty="0"/>
          </a:p>
          <a:p>
            <a:r>
              <a:rPr lang="nl-NL" dirty="0" smtClean="0"/>
              <a:t>veilige </a:t>
            </a:r>
            <a:r>
              <a:rPr lang="nl-NL" dirty="0"/>
              <a:t>naalden </a:t>
            </a:r>
          </a:p>
          <a:p>
            <a:r>
              <a:rPr lang="nl-NL" dirty="0" smtClean="0"/>
              <a:t>Gewone naalden</a:t>
            </a:r>
          </a:p>
          <a:p>
            <a:endParaRPr lang="nl-NL" dirty="0"/>
          </a:p>
          <a:p>
            <a:r>
              <a:rPr lang="nl-NL" dirty="0" smtClean="0"/>
              <a:t>Insuline injecteren is een subcutane injectie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68" y="3942030"/>
            <a:ext cx="3310415" cy="2523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81" y="949699"/>
            <a:ext cx="4035902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2353" y="1909483"/>
            <a:ext cx="10375058" cy="3881718"/>
          </a:xfrm>
        </p:spPr>
        <p:txBody>
          <a:bodyPr/>
          <a:lstStyle/>
          <a:p>
            <a:r>
              <a:rPr lang="nl-NL" dirty="0" smtClean="0"/>
              <a:t>Wat weet jij over diabetes?</a:t>
            </a:r>
          </a:p>
          <a:p>
            <a:r>
              <a:rPr lang="nl-NL" dirty="0" smtClean="0"/>
              <a:t>Theorie bloedglucose meten</a:t>
            </a:r>
          </a:p>
          <a:p>
            <a:r>
              <a:rPr lang="nl-NL" dirty="0" smtClean="0"/>
              <a:t>Demo en oefenen</a:t>
            </a:r>
          </a:p>
          <a:p>
            <a:r>
              <a:rPr lang="nl-NL" dirty="0" smtClean="0"/>
              <a:t>Theorie insuline injecteren</a:t>
            </a:r>
          </a:p>
          <a:p>
            <a:r>
              <a:rPr lang="nl-NL" dirty="0" smtClean="0"/>
              <a:t>Demo en oefenen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34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1074" y="137387"/>
            <a:ext cx="9905998" cy="1905000"/>
          </a:xfrm>
        </p:spPr>
        <p:txBody>
          <a:bodyPr/>
          <a:lstStyle/>
          <a:p>
            <a:r>
              <a:rPr lang="nl-NL" dirty="0" smtClean="0"/>
              <a:t>Prik plaatsen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646" y="1817077"/>
            <a:ext cx="10796954" cy="481818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langwerkende </a:t>
            </a:r>
            <a:r>
              <a:rPr lang="nl-NL" dirty="0" smtClean="0"/>
              <a:t>insuline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in het been</a:t>
            </a:r>
          </a:p>
          <a:p>
            <a:endParaRPr lang="nl-NL" dirty="0"/>
          </a:p>
          <a:p>
            <a:r>
              <a:rPr lang="nl-NL" dirty="0" smtClean="0"/>
              <a:t> </a:t>
            </a:r>
            <a:r>
              <a:rPr lang="nl-NL" dirty="0"/>
              <a:t>kortwerkende insuline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in de buik (snellere opname)</a:t>
            </a:r>
          </a:p>
          <a:p>
            <a:endParaRPr lang="nl-NL" dirty="0"/>
          </a:p>
          <a:p>
            <a:r>
              <a:rPr lang="nl-NL" dirty="0" smtClean="0"/>
              <a:t> </a:t>
            </a:r>
            <a:r>
              <a:rPr lang="nl-NL" dirty="0"/>
              <a:t>mix insuline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- ochtend in buik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/>
              <a:t>avond in been</a:t>
            </a:r>
          </a:p>
          <a:p>
            <a:endParaRPr lang="nl-NL" dirty="0"/>
          </a:p>
          <a:p>
            <a:r>
              <a:rPr lang="nl-NL" dirty="0"/>
              <a:t>Er mag per ‘prikplaats’ </a:t>
            </a:r>
            <a:r>
              <a:rPr lang="nl-NL" b="1" dirty="0"/>
              <a:t>Max 50 IE </a:t>
            </a:r>
            <a:r>
              <a:rPr lang="nl-NL" dirty="0"/>
              <a:t>insuline geïnjecteerd worden</a:t>
            </a:r>
          </a:p>
          <a:p>
            <a:r>
              <a:rPr lang="nl-NL" dirty="0"/>
              <a:t>Bij hogere doseringen verdelen over 2 ‘prikplaatsen’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961" y="2042387"/>
            <a:ext cx="2572735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 rouleren van prikplaatsen !</a:t>
            </a:r>
          </a:p>
          <a:p>
            <a:pPr marL="0" indent="0">
              <a:buNone/>
            </a:pPr>
            <a:r>
              <a:rPr lang="nl-NL" dirty="0"/>
              <a:t>Om spuitinfiltraten te voorkomen</a:t>
            </a:r>
          </a:p>
          <a:p>
            <a:pPr marL="0" indent="0">
              <a:buNone/>
            </a:pPr>
            <a:r>
              <a:rPr lang="nl-NL" dirty="0"/>
              <a:t>Insuline wordt in deze infiltraten NIET  opgenomen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793" y="871279"/>
            <a:ext cx="2822693" cy="2727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793" y="3978610"/>
            <a:ext cx="2822693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83" y="-404446"/>
            <a:ext cx="9905998" cy="1905000"/>
          </a:xfrm>
        </p:spPr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500554"/>
            <a:ext cx="11488615" cy="5216769"/>
          </a:xfrm>
        </p:spPr>
        <p:txBody>
          <a:bodyPr>
            <a:normAutofit fontScale="77500" lnSpcReduction="20000"/>
          </a:bodyPr>
          <a:lstStyle/>
          <a:p>
            <a:r>
              <a:rPr lang="nl-NL" sz="3100" b="1" dirty="0"/>
              <a:t>bewaren spuiten</a:t>
            </a:r>
          </a:p>
          <a:p>
            <a:pPr marL="0" indent="0">
              <a:buNone/>
            </a:pPr>
            <a:r>
              <a:rPr lang="nl-NL" sz="2600" dirty="0" smtClean="0"/>
              <a:t>- in </a:t>
            </a:r>
            <a:r>
              <a:rPr lang="nl-NL" sz="2600" dirty="0"/>
              <a:t>gebruik : tot 4 weken houdbaar buiten ijskast</a:t>
            </a:r>
          </a:p>
          <a:p>
            <a:pPr marL="0" indent="0">
              <a:buNone/>
            </a:pPr>
            <a:r>
              <a:rPr lang="nl-NL" sz="2600" dirty="0" smtClean="0"/>
              <a:t>- voorraad </a:t>
            </a:r>
            <a:r>
              <a:rPr lang="nl-NL" sz="2600" dirty="0"/>
              <a:t>: in ijskast, in groentelade. Op </a:t>
            </a:r>
            <a:r>
              <a:rPr lang="nl-NL" sz="2600" dirty="0" smtClean="0"/>
              <a:t>andere plekken </a:t>
            </a:r>
            <a:r>
              <a:rPr lang="nl-NL" sz="2600" dirty="0"/>
              <a:t>bestaat kans op bevriezing van </a:t>
            </a:r>
            <a:r>
              <a:rPr lang="nl-NL" sz="2600" dirty="0" smtClean="0"/>
              <a:t>insuline.</a:t>
            </a:r>
          </a:p>
          <a:p>
            <a:pPr>
              <a:buFontTx/>
              <a:buChar char="-"/>
            </a:pPr>
            <a:endParaRPr lang="nl-NL" sz="2600" dirty="0" smtClean="0"/>
          </a:p>
          <a:p>
            <a:r>
              <a:rPr lang="nl-NL" sz="3100" b="1" dirty="0" smtClean="0"/>
              <a:t>bij </a:t>
            </a:r>
            <a:r>
              <a:rPr lang="nl-NL" sz="3100" b="1" dirty="0"/>
              <a:t>dementieel beeld van ZV</a:t>
            </a:r>
          </a:p>
          <a:p>
            <a:pPr>
              <a:buFontTx/>
              <a:buChar char="-"/>
            </a:pPr>
            <a:r>
              <a:rPr lang="nl-NL" sz="2600" dirty="0" smtClean="0"/>
              <a:t>zorg </a:t>
            </a:r>
            <a:r>
              <a:rPr lang="nl-NL" sz="2600" dirty="0"/>
              <a:t>ervoor dat ZV echt gaat </a:t>
            </a:r>
            <a:r>
              <a:rPr lang="nl-NL" sz="2600" dirty="0" smtClean="0"/>
              <a:t>eten, smeer evt. </a:t>
            </a:r>
            <a:r>
              <a:rPr lang="nl-NL" sz="2600" dirty="0"/>
              <a:t>zelf het brood</a:t>
            </a:r>
          </a:p>
          <a:p>
            <a:pPr>
              <a:buFontTx/>
              <a:buChar char="-"/>
            </a:pPr>
            <a:r>
              <a:rPr lang="nl-NL" sz="2600" dirty="0" smtClean="0"/>
              <a:t>ga niet weg voordat ZV gegeten heeft </a:t>
            </a:r>
          </a:p>
          <a:p>
            <a:pPr>
              <a:buFontTx/>
              <a:buChar char="-"/>
            </a:pPr>
            <a:endParaRPr lang="nl-NL" sz="2600" dirty="0" smtClean="0"/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Font typeface="Tw Cen MT" panose="020B0602020104020603" pitchFamily="34" charset="0"/>
              <a:buChar char=" "/>
            </a:pPr>
            <a:r>
              <a:rPr lang="nl-NL" sz="2600" b="1" cap="none" dirty="0">
                <a:effectLst/>
              </a:rPr>
              <a:t>B</a:t>
            </a:r>
            <a:r>
              <a:rPr lang="nl-NL" sz="2600" b="1" cap="none" dirty="0" smtClean="0">
                <a:effectLst/>
              </a:rPr>
              <a:t>ij </a:t>
            </a:r>
            <a:r>
              <a:rPr lang="nl-NL" sz="2600" b="1" cap="none" dirty="0">
                <a:effectLst/>
              </a:rPr>
              <a:t>buikgriep, koorts met arts bellen :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Font typeface="Tw Cen MT" panose="020B0602020104020603" pitchFamily="34" charset="0"/>
              <a:buChar char=" "/>
            </a:pPr>
            <a:r>
              <a:rPr lang="nl-NL" sz="2600" cap="none" dirty="0">
                <a:effectLst/>
              </a:rPr>
              <a:t>    - kans op ontregelde waardes</a:t>
            </a:r>
          </a:p>
          <a:p>
            <a:endParaRPr lang="nl-NL" sz="2600" dirty="0" smtClean="0"/>
          </a:p>
          <a:p>
            <a:r>
              <a:rPr lang="nl-NL" sz="2600" dirty="0" smtClean="0"/>
              <a:t>Maak altijd een melding bij het verkeerd toedienen van insuline bij Arts en via MIT / MIC formulier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8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demonstratie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871" y="2053360"/>
            <a:ext cx="7853082" cy="39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107" y="1562100"/>
            <a:ext cx="9905998" cy="3124201"/>
          </a:xfrm>
        </p:spPr>
        <p:txBody>
          <a:bodyPr/>
          <a:lstStyle/>
          <a:p>
            <a:r>
              <a:rPr lang="nl-NL" dirty="0"/>
              <a:t>Maak duo’s en neem de materialen die je nodig hebt.</a:t>
            </a:r>
          </a:p>
          <a:p>
            <a:r>
              <a:rPr lang="nl-NL" dirty="0"/>
              <a:t>Zoek de observatie lijst op </a:t>
            </a:r>
            <a:r>
              <a:rPr lang="nl-NL" dirty="0" err="1"/>
              <a:t>Vilans</a:t>
            </a:r>
            <a:r>
              <a:rPr lang="nl-NL" dirty="0"/>
              <a:t> en ga aan de slag.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0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Insuline pomp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882589"/>
            <a:ext cx="9905998" cy="3908612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https://www.youtube.com/watch?v=Z07-v1o9GDc</a:t>
            </a:r>
            <a:endParaRPr lang="nl-NL" dirty="0"/>
          </a:p>
          <a:p>
            <a:r>
              <a:rPr lang="nl-NL" dirty="0"/>
              <a:t>Filmpje van een </a:t>
            </a:r>
            <a:r>
              <a:rPr lang="nl-NL" dirty="0" err="1"/>
              <a:t>Vlogster</a:t>
            </a:r>
            <a:r>
              <a:rPr lang="nl-NL" dirty="0"/>
              <a:t>, met diabetes Type1 en insuline pomp (10 min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www.youtube.com/watch?v=w5cRI1azyxo&amp;list=PLUxEYB-WNxyNhKpG1WZxe6-SChLZt9IKO&amp;index=5&amp;t=40s</a:t>
            </a:r>
            <a:endParaRPr lang="nl-NL" dirty="0"/>
          </a:p>
          <a:p>
            <a:r>
              <a:rPr lang="nl-NL" dirty="0"/>
              <a:t>Filmpje van voor en nadelen insuline pomp (5 min)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731" y="278781"/>
            <a:ext cx="225571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855694"/>
            <a:ext cx="9905998" cy="433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Zijn je leerdoelen behaald?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 het einde van de les kan ik benoemen :</a:t>
            </a:r>
          </a:p>
          <a:p>
            <a:r>
              <a:rPr lang="nl-NL" dirty="0"/>
              <a:t>Welke materialen ik nodig heb bij het meten van de bloedglucose</a:t>
            </a:r>
          </a:p>
          <a:p>
            <a:r>
              <a:rPr lang="nl-NL" dirty="0"/>
              <a:t>Hoe de bloedglucose bij een ZV gemeten wordt</a:t>
            </a:r>
          </a:p>
          <a:p>
            <a:r>
              <a:rPr lang="nl-NL" dirty="0"/>
              <a:t>Wat ik moet doen bij bijzonderheden t.a.v. de bloedglucose</a:t>
            </a:r>
          </a:p>
          <a:p>
            <a:r>
              <a:rPr lang="nl-NL" dirty="0"/>
              <a:t>Welke materialen ik nodig heb bij het injecteren van insuline</a:t>
            </a:r>
          </a:p>
          <a:p>
            <a:r>
              <a:rPr lang="nl-NL" dirty="0"/>
              <a:t>Hoe insuline geïnjecteerd wordt bij een ZV</a:t>
            </a:r>
          </a:p>
          <a:p>
            <a:r>
              <a:rPr lang="nl-NL" dirty="0"/>
              <a:t>Welke aandachtpunten er zijn t.a.v. injecteren van insuline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6260" y="2514600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Aan het einde van de les kan ik benoemen :</a:t>
            </a:r>
          </a:p>
          <a:p>
            <a:r>
              <a:rPr lang="nl-NL" dirty="0" smtClean="0"/>
              <a:t>Welke materialen ik nodig heb bij het meten van de bloedglucose</a:t>
            </a:r>
          </a:p>
          <a:p>
            <a:r>
              <a:rPr lang="nl-NL" dirty="0" smtClean="0"/>
              <a:t>Hoe de bloedglucose bij een ZV gemeten wordt</a:t>
            </a:r>
          </a:p>
          <a:p>
            <a:r>
              <a:rPr lang="nl-NL" dirty="0" smtClean="0"/>
              <a:t>Wat ik moet doen bij bijzonderheden t.a.v. de bloedglucose</a:t>
            </a:r>
          </a:p>
          <a:p>
            <a:r>
              <a:rPr lang="nl-NL" dirty="0" smtClean="0"/>
              <a:t>Welke materialen ik nodig heb bij het injecteren van insuline</a:t>
            </a:r>
          </a:p>
          <a:p>
            <a:r>
              <a:rPr lang="nl-NL" dirty="0" smtClean="0"/>
              <a:t>Hoe insuline geïnjecteerd wordt bij een ZV</a:t>
            </a:r>
          </a:p>
          <a:p>
            <a:r>
              <a:rPr lang="nl-NL" dirty="0" smtClean="0"/>
              <a:t>Welke aandachtpunten er zijn t.a.v. injecteren van insuline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43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weet je nog over ……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259" y="2272553"/>
            <a:ext cx="6696635" cy="37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6943" y="0"/>
            <a:ext cx="9905998" cy="1488141"/>
          </a:xfrm>
        </p:spPr>
        <p:txBody>
          <a:bodyPr/>
          <a:lstStyle/>
          <a:p>
            <a:r>
              <a:rPr lang="nl-NL" dirty="0" smtClean="0"/>
              <a:t>Hypoglykemie en hyperglykemie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98" y="1417140"/>
            <a:ext cx="3361689" cy="48087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56" y="1417140"/>
            <a:ext cx="3275727" cy="47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Normale waardes?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129117"/>
            <a:ext cx="4664391" cy="42303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00" y="4981636"/>
            <a:ext cx="437121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Bloedsuikerwaarde…(bloedglucose)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292" y="1570893"/>
            <a:ext cx="10848119" cy="2907322"/>
          </a:xfrm>
        </p:spPr>
        <p:txBody>
          <a:bodyPr/>
          <a:lstStyle/>
          <a:p>
            <a:r>
              <a:rPr lang="nl-NL" sz="2800" dirty="0" smtClean="0"/>
              <a:t>De hoeveelheid suiker in je bloed op DAT moment.</a:t>
            </a:r>
          </a:p>
          <a:p>
            <a:r>
              <a:rPr lang="nl-NL" sz="2800" dirty="0" smtClean="0"/>
              <a:t>De actuele waarde die je wilt meten en weten.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7" y="4105641"/>
            <a:ext cx="5633057" cy="22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 curve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9044" y="2889738"/>
            <a:ext cx="9905998" cy="31242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een </a:t>
            </a:r>
            <a:r>
              <a:rPr lang="nl-NL" b="1" dirty="0" smtClean="0"/>
              <a:t>dag curve</a:t>
            </a:r>
            <a:r>
              <a:rPr lang="nl-NL" dirty="0" smtClean="0"/>
              <a:t> </a:t>
            </a:r>
            <a:r>
              <a:rPr lang="nl-NL" dirty="0"/>
              <a:t>voor huisarts, internist of </a:t>
            </a:r>
            <a:r>
              <a:rPr lang="nl-NL" dirty="0" err="1" smtClean="0"/>
              <a:t>diabetesverpleegkundigee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- 4 -</a:t>
            </a:r>
            <a:r>
              <a:rPr lang="nl-NL" dirty="0" err="1"/>
              <a:t>punts</a:t>
            </a:r>
            <a:r>
              <a:rPr lang="nl-NL" dirty="0"/>
              <a:t>  </a:t>
            </a:r>
            <a:r>
              <a:rPr lang="nl-NL" dirty="0" err="1"/>
              <a:t>dagcurve</a:t>
            </a:r>
            <a:r>
              <a:rPr lang="nl-NL" dirty="0"/>
              <a:t>: voor alle maaltijden en voor het slapen.</a:t>
            </a:r>
          </a:p>
          <a:p>
            <a:pPr marL="0" indent="0">
              <a:buNone/>
            </a:pPr>
            <a:r>
              <a:rPr lang="nl-NL" dirty="0"/>
              <a:t>- 4-5 </a:t>
            </a:r>
            <a:r>
              <a:rPr lang="nl-NL" dirty="0" err="1"/>
              <a:t>punts</a:t>
            </a:r>
            <a:r>
              <a:rPr lang="nl-NL" dirty="0"/>
              <a:t> </a:t>
            </a:r>
            <a:r>
              <a:rPr lang="nl-NL" dirty="0" err="1"/>
              <a:t>dagcurve</a:t>
            </a:r>
            <a:r>
              <a:rPr lang="nl-NL" dirty="0"/>
              <a:t>: nuchter, 1,5-2 uur na de maaltijden en voor het slapen</a:t>
            </a:r>
          </a:p>
          <a:p>
            <a:pPr marL="0" indent="0">
              <a:buNone/>
            </a:pPr>
            <a:r>
              <a:rPr lang="nl-NL" dirty="0"/>
              <a:t>- 7-punts </a:t>
            </a:r>
            <a:r>
              <a:rPr lang="nl-NL" dirty="0" err="1"/>
              <a:t>dagcurve</a:t>
            </a:r>
            <a:r>
              <a:rPr lang="nl-NL" dirty="0"/>
              <a:t>: voor alle maaltijden, na alle maaltijden, voor het slapen gaan.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METEN IS WETEN</a:t>
            </a:r>
            <a:r>
              <a:rPr lang="nl-NL" dirty="0"/>
              <a:t>, een hyper of hypo wordt niet altijd gevoelt door een diabeet</a:t>
            </a:r>
          </a:p>
          <a:p>
            <a:pPr marL="0" indent="0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6" y="457201"/>
            <a:ext cx="2710235" cy="18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vaak meten van dag curve?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4776" y="1721225"/>
            <a:ext cx="11376212" cy="449131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</a:t>
            </a:r>
            <a:r>
              <a:rPr lang="nl-NL" sz="2800" b="1" dirty="0"/>
              <a:t>insuline </a:t>
            </a:r>
            <a:r>
              <a:rPr lang="nl-NL" dirty="0"/>
              <a:t>gebruik:</a:t>
            </a:r>
          </a:p>
          <a:p>
            <a:r>
              <a:rPr lang="nl-NL" dirty="0"/>
              <a:t>   - Vaak geldt, hoe meer injecties insuline per dag, hoe vaker </a:t>
            </a:r>
            <a:r>
              <a:rPr lang="nl-NL" dirty="0" smtClean="0"/>
              <a:t>meten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</a:t>
            </a:r>
            <a:r>
              <a:rPr lang="nl-NL" dirty="0"/>
              <a:t>Bij </a:t>
            </a:r>
            <a:r>
              <a:rPr lang="nl-NL" sz="2800" b="1" dirty="0"/>
              <a:t>orale</a:t>
            </a:r>
            <a:r>
              <a:rPr lang="nl-NL" dirty="0"/>
              <a:t> medicatie:</a:t>
            </a:r>
          </a:p>
          <a:p>
            <a:r>
              <a:rPr lang="nl-NL" dirty="0"/>
              <a:t>   - meten is alleen zinvol als er bijzonder omstandigheden zijn </a:t>
            </a:r>
            <a:r>
              <a:rPr lang="nl-NL" dirty="0" smtClean="0"/>
              <a:t>bijv. </a:t>
            </a:r>
            <a:r>
              <a:rPr lang="nl-NL" dirty="0"/>
              <a:t>ziekte, koorts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48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53</TotalTime>
  <Words>796</Words>
  <Application>Microsoft Office PowerPoint</Application>
  <PresentationFormat>Breedbeeld</PresentationFormat>
  <Paragraphs>144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Tw Cen MT</vt:lpstr>
      <vt:lpstr>Raster</vt:lpstr>
      <vt:lpstr>Bloedglucosespiegel meten en insuline injecteren</vt:lpstr>
      <vt:lpstr>lesopzet</vt:lpstr>
      <vt:lpstr>lesdoelen</vt:lpstr>
      <vt:lpstr>Wat weet je nog over ……</vt:lpstr>
      <vt:lpstr>Hypoglykemie en hyperglykemie</vt:lpstr>
      <vt:lpstr>Normale waardes?</vt:lpstr>
      <vt:lpstr>Bloedsuikerwaarde…(bloedglucose)</vt:lpstr>
      <vt:lpstr>dag curve</vt:lpstr>
      <vt:lpstr>Hoe vaak meten van dag curve?</vt:lpstr>
      <vt:lpstr>PowerPoint-presentatie</vt:lpstr>
      <vt:lpstr>demonstratie</vt:lpstr>
      <vt:lpstr>Zelf oefenen</vt:lpstr>
      <vt:lpstr>Waardes noteren</vt:lpstr>
      <vt:lpstr>Aandachtspunten t.a.v. bloedglucose bepalen</vt:lpstr>
      <vt:lpstr>Wat te doen bij HYPO en geen reactie van ZV</vt:lpstr>
      <vt:lpstr>Insuline therapie</vt:lpstr>
      <vt:lpstr>Meest voorkomende insuline</vt:lpstr>
      <vt:lpstr>Soorten pennen</vt:lpstr>
      <vt:lpstr>naalden</vt:lpstr>
      <vt:lpstr>Prik plaatsen</vt:lpstr>
      <vt:lpstr>Belangrijk</vt:lpstr>
      <vt:lpstr>aandachtspunten</vt:lpstr>
      <vt:lpstr>demonstratie</vt:lpstr>
      <vt:lpstr>Zelf oefenen</vt:lpstr>
      <vt:lpstr>Insuline pomp</vt:lpstr>
      <vt:lpstr>evaluatie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T.C.C.A. (Trudy) Schellings</dc:creator>
  <cp:lastModifiedBy>T.C.C.A. (Trudy) Schellings</cp:lastModifiedBy>
  <cp:revision>9</cp:revision>
  <dcterms:created xsi:type="dcterms:W3CDTF">2019-04-08T20:48:53Z</dcterms:created>
  <dcterms:modified xsi:type="dcterms:W3CDTF">2019-10-06T19:40:54Z</dcterms:modified>
</cp:coreProperties>
</file>